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6"/>
  </p:notesMasterIdLst>
  <p:sldIdLst>
    <p:sldId id="290" r:id="rId5"/>
  </p:sldIdLst>
  <p:sldSz cx="6858000" cy="9906000" type="A4"/>
  <p:notesSz cx="6807200" cy="9939338"/>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 uri="{2D200454-40CA-4A62-9FC3-DE9A4176ACB9}">
      <p15:notesGuideLst xmlns:p15="http://schemas.microsoft.com/office/powerpoint/2012/main">
        <p15:guide id="1" orient="horz" pos="3130">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897" autoAdjust="0"/>
    <p:restoredTop sz="96829" autoAdjust="0"/>
  </p:normalViewPr>
  <p:slideViewPr>
    <p:cSldViewPr snapToGrid="0" snapToObjects="1">
      <p:cViewPr>
        <p:scale>
          <a:sx n="121" d="100"/>
          <a:sy n="121" d="100"/>
        </p:scale>
        <p:origin x="1194" y="-30"/>
      </p:cViewPr>
      <p:guideLst>
        <p:guide orient="horz" pos="3120"/>
        <p:guide pos="2160"/>
      </p:guideLst>
    </p:cSldViewPr>
  </p:slideViewPr>
  <p:notesTextViewPr>
    <p:cViewPr>
      <p:scale>
        <a:sx n="100" d="100"/>
        <a:sy n="100" d="100"/>
      </p:scale>
      <p:origin x="0" y="0"/>
    </p:cViewPr>
  </p:notesTextViewPr>
  <p:sorterViewPr>
    <p:cViewPr>
      <p:scale>
        <a:sx n="100" d="100"/>
        <a:sy n="100" d="100"/>
      </p:scale>
      <p:origin x="0" y="2214"/>
    </p:cViewPr>
  </p:sorterViewPr>
  <p:notesViewPr>
    <p:cSldViewPr snapToGrid="0" snapToObjects="1">
      <p:cViewPr varScale="1">
        <p:scale>
          <a:sx n="76" d="100"/>
          <a:sy n="76" d="100"/>
        </p:scale>
        <p:origin x="-828" y="-102"/>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3C5077A1-450E-408F-B206-3DB20FCC2838}" type="datetimeFigureOut">
              <a:rPr kumimoji="1" lang="ja-JP" altLang="en-US" smtClean="0"/>
              <a:t>2024/6/11</a:t>
            </a:fld>
            <a:endParaRPr kumimoji="1" lang="ja-JP" altLang="en-US"/>
          </a:p>
        </p:txBody>
      </p:sp>
      <p:sp>
        <p:nvSpPr>
          <p:cNvPr id="4" name="スライド イメージ プレースホルダー 3"/>
          <p:cNvSpPr>
            <a:spLocks noGrp="1" noRot="1" noChangeAspect="1"/>
          </p:cNvSpPr>
          <p:nvPr>
            <p:ph type="sldImg" idx="2"/>
          </p:nvPr>
        </p:nvSpPr>
        <p:spPr>
          <a:xfrm>
            <a:off x="2114550" y="746125"/>
            <a:ext cx="25781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FF8625AC-4554-441D-9B7A-8D9BEC8F0E3F}" type="slidenum">
              <a:rPr kumimoji="1" lang="ja-JP" altLang="en-US" smtClean="0"/>
              <a:t>‹#›</a:t>
            </a:fld>
            <a:endParaRPr kumimoji="1" lang="ja-JP" altLang="en-US"/>
          </a:p>
        </p:txBody>
      </p:sp>
    </p:spTree>
    <p:extLst>
      <p:ext uri="{BB962C8B-B14F-4D97-AF65-F5344CB8AC3E}">
        <p14:creationId xmlns:p14="http://schemas.microsoft.com/office/powerpoint/2010/main" val="42142365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C6018D4-0BCC-474B-BAB3-076CC35EE01F}" type="datetimeFigureOut">
              <a:rPr kumimoji="1" lang="ja-JP" altLang="en-US" smtClean="0"/>
              <a:t>2024/6/11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1844754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C6018D4-0BCC-474B-BAB3-076CC35EE01F}" type="datetimeFigureOut">
              <a:rPr kumimoji="1" lang="ja-JP" altLang="en-US" smtClean="0"/>
              <a:t>2024/6/11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1741080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C6018D4-0BCC-474B-BAB3-076CC35EE01F}" type="datetimeFigureOut">
              <a:rPr kumimoji="1" lang="ja-JP" altLang="en-US" smtClean="0"/>
              <a:t>2024/6/11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3902058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C6018D4-0BCC-474B-BAB3-076CC35EE01F}" type="datetimeFigureOut">
              <a:rPr kumimoji="1" lang="ja-JP" altLang="en-US" smtClean="0"/>
              <a:t>2024/6/11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261601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C6018D4-0BCC-474B-BAB3-076CC35EE01F}" type="datetimeFigureOut">
              <a:rPr kumimoji="1" lang="ja-JP" altLang="en-US" smtClean="0"/>
              <a:t>2024/6/11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2179408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C6018D4-0BCC-474B-BAB3-076CC35EE01F}" type="datetimeFigureOut">
              <a:rPr kumimoji="1" lang="ja-JP" altLang="en-US" smtClean="0"/>
              <a:t>2024/6/11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1791587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C6018D4-0BCC-474B-BAB3-076CC35EE01F}" type="datetimeFigureOut">
              <a:rPr kumimoji="1" lang="ja-JP" altLang="en-US" smtClean="0"/>
              <a:t>2024/6/11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733687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C6018D4-0BCC-474B-BAB3-076CC35EE01F}" type="datetimeFigureOut">
              <a:rPr kumimoji="1" lang="ja-JP" altLang="en-US" smtClean="0"/>
              <a:t>2024/6/11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3432357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C6018D4-0BCC-474B-BAB3-076CC35EE01F}" type="datetimeFigureOut">
              <a:rPr kumimoji="1" lang="ja-JP" altLang="en-US" smtClean="0"/>
              <a:t>2024/6/11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1067491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C6018D4-0BCC-474B-BAB3-076CC35EE01F}" type="datetimeFigureOut">
              <a:rPr kumimoji="1" lang="ja-JP" altLang="en-US" smtClean="0"/>
              <a:t>2024/6/11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3273231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C6018D4-0BCC-474B-BAB3-076CC35EE01F}" type="datetimeFigureOut">
              <a:rPr kumimoji="1" lang="ja-JP" altLang="en-US" smtClean="0"/>
              <a:t>2024/6/11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978433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EC6018D4-0BCC-474B-BAB3-076CC35EE01F}" type="datetimeFigureOut">
              <a:rPr kumimoji="1" lang="ja-JP" altLang="en-US" smtClean="0"/>
              <a:t>2024/6/11</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26324762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14116" y="8270476"/>
            <a:ext cx="6301422" cy="276999"/>
          </a:xfrm>
          <a:prstGeom prst="rect">
            <a:avLst/>
          </a:prstGeom>
          <a:noFill/>
        </p:spPr>
        <p:txBody>
          <a:bodyPr wrap="square" rtlCol="0">
            <a:spAutoFit/>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r>
              <a:rPr kumimoji="1" lang="ja-JP" altLang="en-US" sz="1200"/>
              <a:t>氏名</a:t>
            </a:r>
            <a:r>
              <a:rPr kumimoji="1" lang="en-US" altLang="ja-JP" sz="1200"/>
              <a:t>:</a:t>
            </a:r>
            <a:r>
              <a:rPr kumimoji="1" lang="ja-JP" altLang="en-US" sz="1200"/>
              <a:t>　　　　　　　　　　　　　　</a:t>
            </a:r>
            <a:r>
              <a:rPr kumimoji="1" lang="en-US" altLang="ja-JP" sz="1200"/>
              <a:t>TEL:</a:t>
            </a:r>
            <a:r>
              <a:rPr kumimoji="1" lang="ja-JP" altLang="en-US" sz="1200"/>
              <a:t>　　　　　　　　　　　　　　お支払方法</a:t>
            </a:r>
            <a:r>
              <a:rPr lang="ja-JP" altLang="en-US" sz="1200"/>
              <a:t>（</a:t>
            </a:r>
            <a:r>
              <a:rPr lang="en-US" altLang="ja-JP" sz="1200"/>
              <a:t>○</a:t>
            </a:r>
            <a:r>
              <a:rPr lang="ja-JP" altLang="en-US" sz="1200"/>
              <a:t>で囲む）　</a:t>
            </a:r>
            <a:r>
              <a:rPr lang="en-US" altLang="ja-JP" sz="1200"/>
              <a:t> </a:t>
            </a:r>
            <a:r>
              <a:rPr lang="ja-JP" altLang="en-US" sz="1200"/>
              <a:t>校費・私費</a:t>
            </a:r>
            <a:r>
              <a:rPr kumimoji="1" lang="en-US" altLang="ja-JP" sz="1200"/>
              <a:t> </a:t>
            </a:r>
            <a:r>
              <a:rPr kumimoji="1" lang="ja-JP" altLang="en-US" sz="1200"/>
              <a:t>　　　　</a:t>
            </a:r>
          </a:p>
        </p:txBody>
      </p:sp>
      <p:sp>
        <p:nvSpPr>
          <p:cNvPr id="5" name="テキスト ボックス 4"/>
          <p:cNvSpPr txBox="1"/>
          <p:nvPr/>
        </p:nvSpPr>
        <p:spPr>
          <a:xfrm>
            <a:off x="294425" y="8753419"/>
            <a:ext cx="6292375" cy="276999"/>
          </a:xfrm>
          <a:prstGeom prst="rect">
            <a:avLst/>
          </a:prstGeom>
          <a:noFill/>
        </p:spPr>
        <p:txBody>
          <a:bodyPr wrap="square" rtlCol="0">
            <a:spAutoFit/>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r>
              <a:rPr lang="ja-JP" altLang="ja-JP" sz="1200"/>
              <a:t>学部名；　　　　　　 　　</a:t>
            </a:r>
            <a:r>
              <a:rPr lang="ja-JP" altLang="en-US" sz="1200"/>
              <a:t>　　　</a:t>
            </a:r>
            <a:r>
              <a:rPr lang="ja-JP" altLang="ja-JP" sz="1200"/>
              <a:t>学科名：　　　　　　　</a:t>
            </a:r>
            <a:r>
              <a:rPr lang="ja-JP" altLang="en-US" sz="1200"/>
              <a:t>　　　　　</a:t>
            </a:r>
            <a:r>
              <a:rPr lang="ja-JP" altLang="ja-JP" sz="1200"/>
              <a:t>研究科</a:t>
            </a:r>
            <a:r>
              <a:rPr lang="en-US" altLang="ja-JP" sz="1200"/>
              <a:t>or</a:t>
            </a:r>
            <a:r>
              <a:rPr lang="ja-JP" altLang="ja-JP" sz="1200"/>
              <a:t>研究室名：　　　　　　　　　　　　　</a:t>
            </a:r>
          </a:p>
        </p:txBody>
      </p:sp>
      <p:cxnSp>
        <p:nvCxnSpPr>
          <p:cNvPr id="6" name="直線コネクタ 5"/>
          <p:cNvCxnSpPr/>
          <p:nvPr/>
        </p:nvCxnSpPr>
        <p:spPr>
          <a:xfrm>
            <a:off x="322837" y="8646547"/>
            <a:ext cx="6212324" cy="0"/>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 name="直線コネクタ 6"/>
          <p:cNvCxnSpPr/>
          <p:nvPr/>
        </p:nvCxnSpPr>
        <p:spPr>
          <a:xfrm>
            <a:off x="294425" y="9092478"/>
            <a:ext cx="6301421" cy="0"/>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pic>
        <p:nvPicPr>
          <p:cNvPr id="10" name="図 9" descr="大学生協ロゴ のコピー.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17638" y="9333087"/>
            <a:ext cx="412067" cy="490025"/>
          </a:xfrm>
          <a:prstGeom prst="rect">
            <a:avLst/>
          </a:prstGeom>
        </p:spPr>
      </p:pic>
      <p:sp>
        <p:nvSpPr>
          <p:cNvPr id="12" name="テキスト ボックス 15"/>
          <p:cNvSpPr txBox="1"/>
          <p:nvPr/>
        </p:nvSpPr>
        <p:spPr>
          <a:xfrm>
            <a:off x="4779614" y="9391261"/>
            <a:ext cx="1755547" cy="246221"/>
          </a:xfrm>
          <a:prstGeom prst="rect">
            <a:avLst/>
          </a:prstGeom>
          <a:noFill/>
        </p:spPr>
        <p:txBody>
          <a:bodyPr wrap="square" rtlCol="0">
            <a:spAutoFit/>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r>
              <a:rPr kumimoji="1" lang="ja-JP" altLang="en-US" sz="1000" dirty="0"/>
              <a:t>発行：</a:t>
            </a:r>
            <a:r>
              <a:rPr kumimoji="1" lang="en-US" altLang="ja-JP" sz="1000" dirty="0"/>
              <a:t>2024</a:t>
            </a:r>
            <a:r>
              <a:rPr kumimoji="1" lang="ja-JP" altLang="en-US" sz="1000" dirty="0"/>
              <a:t>年</a:t>
            </a:r>
            <a:r>
              <a:rPr lang="en-US" altLang="ja-JP" sz="1000" dirty="0"/>
              <a:t>6</a:t>
            </a:r>
            <a:r>
              <a:rPr kumimoji="1" lang="ja-JP" altLang="en-US" sz="1000" dirty="0"/>
              <a:t>月</a:t>
            </a:r>
            <a:r>
              <a:rPr kumimoji="1" lang="en-US" altLang="ja-JP" sz="1000" dirty="0"/>
              <a:t>11</a:t>
            </a:r>
            <a:r>
              <a:rPr kumimoji="1" lang="ja-JP" altLang="en-US" sz="1000" dirty="0"/>
              <a:t>日</a:t>
            </a:r>
          </a:p>
        </p:txBody>
      </p:sp>
      <p:sp>
        <p:nvSpPr>
          <p:cNvPr id="19" name="テキスト ボックス 18"/>
          <p:cNvSpPr txBox="1"/>
          <p:nvPr/>
        </p:nvSpPr>
        <p:spPr>
          <a:xfrm>
            <a:off x="233083" y="6304081"/>
            <a:ext cx="6555589" cy="706668"/>
          </a:xfrm>
          <a:prstGeom prst="rect">
            <a:avLst/>
          </a:prstGeom>
          <a:noFill/>
        </p:spPr>
        <p:txBody>
          <a:bodyPr wrap="square" rtlCol="0">
            <a:spAutoFit/>
          </a:bodyPr>
          <a:lstStyle/>
          <a:p>
            <a:pPr algn="ctr">
              <a:lnSpc>
                <a:spcPct val="110000"/>
              </a:lnSpc>
            </a:pPr>
            <a:r>
              <a:rPr kumimoji="1" lang="ja-JP" altLang="en-US" sz="2400" dirty="0">
                <a:solidFill>
                  <a:srgbClr val="FF0000"/>
                </a:solidFill>
                <a:latin typeface="ＭＳ Ｐゴシック" panose="020B0600070205080204" pitchFamily="50" charset="-128"/>
                <a:ea typeface="ＭＳ Ｐゴシック" panose="020B0600070205080204" pitchFamily="50" charset="-128"/>
                <a:cs typeface="ヒラギノ角ゴ Std W8"/>
              </a:rPr>
              <a:t>組合員価格は生協店舗にお尋ねください</a:t>
            </a:r>
            <a:endParaRPr lang="en-US" altLang="ja-JP" sz="2400" dirty="0">
              <a:solidFill>
                <a:srgbClr val="FF0000"/>
              </a:solidFill>
              <a:latin typeface="ＭＳ Ｐゴシック" panose="020B0600070205080204" pitchFamily="50" charset="-128"/>
              <a:ea typeface="ＭＳ Ｐゴシック" panose="020B0600070205080204" pitchFamily="50" charset="-128"/>
              <a:cs typeface="ヒラギノ角ゴ Std W8"/>
            </a:endParaRPr>
          </a:p>
          <a:p>
            <a:pPr algn="ctr">
              <a:lnSpc>
                <a:spcPct val="110000"/>
              </a:lnSpc>
            </a:pPr>
            <a:r>
              <a:rPr lang="ja-JP" altLang="en-US" sz="1400" dirty="0">
                <a:solidFill>
                  <a:srgbClr val="FF0000"/>
                </a:solidFill>
                <a:latin typeface="+mj-ea"/>
                <a:ea typeface="+mj-ea"/>
                <a:cs typeface="ヒラギノ角ゴ Std W8"/>
              </a:rPr>
              <a:t>＊海外からの仕入れのため為替レートの変動により価格は変動します。</a:t>
            </a:r>
            <a:endParaRPr lang="en-US" altLang="ja-JP" sz="1400" dirty="0">
              <a:solidFill>
                <a:srgbClr val="FF0000"/>
              </a:solidFill>
              <a:latin typeface="+mj-ea"/>
              <a:ea typeface="+mj-ea"/>
              <a:cs typeface="ヒラギノ角ゴ Std W8"/>
            </a:endParaRPr>
          </a:p>
        </p:txBody>
      </p:sp>
      <p:sp>
        <p:nvSpPr>
          <p:cNvPr id="20" name="テキスト ボックス 2"/>
          <p:cNvSpPr txBox="1">
            <a:spLocks noChangeArrowheads="1"/>
          </p:cNvSpPr>
          <p:nvPr/>
        </p:nvSpPr>
        <p:spPr bwMode="auto">
          <a:xfrm>
            <a:off x="169989" y="212720"/>
            <a:ext cx="6518019" cy="702128"/>
          </a:xfrm>
          <a:prstGeom prst="rect">
            <a:avLst/>
          </a:prstGeom>
          <a:solidFill>
            <a:schemeClr val="accent4">
              <a:lumMod val="75000"/>
            </a:schemeClr>
          </a:solidFill>
          <a:ln>
            <a:noFill/>
          </a:ln>
          <a:effectLst/>
        </p:spPr>
        <p:txBody>
          <a:bodyPr vert="horz" wrap="square" lIns="91440" tIns="45720" rIns="91440" bIns="45720" numCol="1" anchor="ctr" anchorCtr="0" compatLnSpc="1">
            <a:prstTxWarp prst="textNoShape">
              <a:avLst/>
            </a:prstTxWarp>
          </a:bodyPr>
          <a:lstStyle>
            <a:lvl1pPr fontAlgn="base">
              <a:spcBef>
                <a:spcPct val="0"/>
              </a:spcBef>
              <a:spcAft>
                <a:spcPct val="0"/>
              </a:spcAft>
              <a:defRPr kumimoji="1" sz="2400">
                <a:solidFill>
                  <a:schemeClr val="tx1"/>
                </a:solidFill>
                <a:latin typeface="Arial" charset="0"/>
                <a:ea typeface="ＭＳ Ｐゴシック" charset="0"/>
              </a:defRPr>
            </a:lvl1pPr>
            <a:lvl2pPr fontAlgn="base">
              <a:spcBef>
                <a:spcPct val="0"/>
              </a:spcBef>
              <a:spcAft>
                <a:spcPct val="0"/>
              </a:spcAft>
              <a:defRPr kumimoji="1" sz="2400">
                <a:solidFill>
                  <a:schemeClr val="tx1"/>
                </a:solidFill>
                <a:latin typeface="Arial" charset="0"/>
                <a:ea typeface="ＭＳ Ｐゴシック" charset="0"/>
              </a:defRPr>
            </a:lvl2pPr>
            <a:lvl3pPr fontAlgn="base">
              <a:spcBef>
                <a:spcPct val="0"/>
              </a:spcBef>
              <a:spcAft>
                <a:spcPct val="0"/>
              </a:spcAft>
              <a:defRPr kumimoji="1" sz="2400">
                <a:solidFill>
                  <a:schemeClr val="tx1"/>
                </a:solidFill>
                <a:latin typeface="Arial" charset="0"/>
                <a:ea typeface="ＭＳ Ｐゴシック" charset="0"/>
              </a:defRPr>
            </a:lvl3pPr>
            <a:lvl4pPr fontAlgn="base">
              <a:spcBef>
                <a:spcPct val="0"/>
              </a:spcBef>
              <a:spcAft>
                <a:spcPct val="0"/>
              </a:spcAft>
              <a:defRPr kumimoji="1" sz="2400">
                <a:solidFill>
                  <a:schemeClr val="tx1"/>
                </a:solidFill>
                <a:latin typeface="Arial" charset="0"/>
                <a:ea typeface="ＭＳ Ｐゴシック" charset="0"/>
              </a:defRPr>
            </a:lvl4pPr>
            <a:lvl5pPr fontAlgn="base">
              <a:spcBef>
                <a:spcPct val="0"/>
              </a:spcBef>
              <a:spcAft>
                <a:spcPct val="0"/>
              </a:spcAft>
              <a:defRPr kumimoji="1" sz="2400">
                <a:solidFill>
                  <a:schemeClr val="tx1"/>
                </a:solidFill>
                <a:latin typeface="Arial" charset="0"/>
                <a:ea typeface="ＭＳ Ｐゴシック" charset="0"/>
              </a:defRPr>
            </a:lvl5pPr>
            <a:lvl6pPr fontAlgn="base">
              <a:spcBef>
                <a:spcPct val="0"/>
              </a:spcBef>
              <a:spcAft>
                <a:spcPct val="0"/>
              </a:spcAft>
              <a:defRPr kumimoji="1" sz="2400">
                <a:solidFill>
                  <a:schemeClr val="tx1"/>
                </a:solidFill>
                <a:latin typeface="Arial" charset="0"/>
                <a:ea typeface="ＭＳ Ｐゴシック" charset="0"/>
              </a:defRPr>
            </a:lvl6pPr>
            <a:lvl7pPr fontAlgn="base">
              <a:spcBef>
                <a:spcPct val="0"/>
              </a:spcBef>
              <a:spcAft>
                <a:spcPct val="0"/>
              </a:spcAft>
              <a:defRPr kumimoji="1" sz="2400">
                <a:solidFill>
                  <a:schemeClr val="tx1"/>
                </a:solidFill>
                <a:latin typeface="Arial" charset="0"/>
                <a:ea typeface="ＭＳ Ｐゴシック" charset="0"/>
              </a:defRPr>
            </a:lvl7pPr>
            <a:lvl8pPr fontAlgn="base">
              <a:spcBef>
                <a:spcPct val="0"/>
              </a:spcBef>
              <a:spcAft>
                <a:spcPct val="0"/>
              </a:spcAft>
              <a:defRPr kumimoji="1" sz="2400">
                <a:solidFill>
                  <a:schemeClr val="tx1"/>
                </a:solidFill>
                <a:latin typeface="Arial" charset="0"/>
                <a:ea typeface="ＭＳ Ｐゴシック" charset="0"/>
              </a:defRPr>
            </a:lvl8pPr>
            <a:lvl9pPr fontAlgn="base">
              <a:spcBef>
                <a:spcPct val="0"/>
              </a:spcBef>
              <a:spcAft>
                <a:spcPct val="0"/>
              </a:spcAft>
              <a:defRPr kumimoji="1" sz="2400">
                <a:solidFill>
                  <a:schemeClr val="tx1"/>
                </a:solidFill>
                <a:latin typeface="Arial" charset="0"/>
                <a:ea typeface="ＭＳ Ｐゴシック" charset="0"/>
              </a:defRPr>
            </a:lvl9pPr>
          </a:lstStyle>
          <a:p>
            <a:pPr algn="ctr" defTabSz="914400"/>
            <a:r>
              <a:rPr lang="en-US" altLang="ja-JP" sz="1800" dirty="0">
                <a:solidFill>
                  <a:srgbClr val="FFFFFF"/>
                </a:solidFill>
                <a:latin typeface="ヒラギノ角ゴ Pro W6" charset="0"/>
                <a:ea typeface="ヒラギノ角ゴ Pro W6" charset="0"/>
              </a:rPr>
              <a:t>New Science </a:t>
            </a:r>
            <a:r>
              <a:rPr kumimoji="1" lang="en-US" altLang="ja-JP" sz="1800" b="0" i="0" u="none" strike="noStrike" cap="none" normalizeH="0" baseline="0" dirty="0">
                <a:ln>
                  <a:noFill/>
                </a:ln>
                <a:solidFill>
                  <a:srgbClr val="FFFFFF"/>
                </a:solidFill>
                <a:effectLst/>
                <a:latin typeface="ヒラギノ角ゴ Pro W6" charset="0"/>
                <a:ea typeface="ヒラギノ角ゴ Pro W6" charset="0"/>
              </a:rPr>
              <a:t>Book Information from UNIV. CO-OP</a:t>
            </a:r>
          </a:p>
        </p:txBody>
      </p:sp>
      <p:sp>
        <p:nvSpPr>
          <p:cNvPr id="21" name="テキスト ボックス 20"/>
          <p:cNvSpPr txBox="1"/>
          <p:nvPr/>
        </p:nvSpPr>
        <p:spPr>
          <a:xfrm>
            <a:off x="105342" y="5183683"/>
            <a:ext cx="2894215" cy="1107996"/>
          </a:xfrm>
          <a:prstGeom prst="rect">
            <a:avLst/>
          </a:prstGeom>
          <a:noFill/>
        </p:spPr>
        <p:txBody>
          <a:bodyPr wrap="square" rtlCol="0">
            <a:spAutoFit/>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r>
              <a:rPr lang="ja-JP" altLang="en-US" sz="1100" b="1" dirty="0">
                <a:latin typeface="ＭＳ Ｐ明朝" panose="02020600040205080304" pitchFamily="18" charset="-128"/>
                <a:ea typeface="ＭＳ Ｐ明朝" panose="02020600040205080304" pitchFamily="18" charset="-128"/>
                <a:cs typeface="ヒラギノ角ゴ Pro W6"/>
              </a:rPr>
              <a:t>●著者</a:t>
            </a:r>
            <a:r>
              <a:rPr lang="en-US" altLang="ja-JP" sz="1100" b="1" i="0" dirty="0">
                <a:solidFill>
                  <a:srgbClr val="333333"/>
                </a:solidFill>
                <a:effectLst/>
                <a:highlight>
                  <a:srgbClr val="FFFFFF"/>
                </a:highlight>
                <a:latin typeface="ＭＳ Ｐ明朝" panose="02020600040205080304" pitchFamily="18" charset="-128"/>
                <a:ea typeface="ＭＳ Ｐ明朝" panose="02020600040205080304" pitchFamily="18" charset="-128"/>
              </a:rPr>
              <a:t>Cech, Tom</a:t>
            </a:r>
            <a:endParaRPr lang="en-US" altLang="ja-JP" sz="1100" b="1" dirty="0">
              <a:latin typeface="ＭＳ Ｐ明朝" panose="02020600040205080304" pitchFamily="18" charset="-128"/>
              <a:ea typeface="ＭＳ Ｐ明朝" panose="02020600040205080304" pitchFamily="18" charset="-128"/>
              <a:cs typeface="ヒラギノ角ゴ Pro W6"/>
            </a:endParaRPr>
          </a:p>
          <a:p>
            <a:r>
              <a:rPr lang="ja-JP" altLang="en-US" sz="1100" b="1" dirty="0">
                <a:latin typeface="ＭＳ Ｐ明朝" panose="02020600040205080304" pitchFamily="18" charset="-128"/>
                <a:ea typeface="ＭＳ Ｐ明朝" panose="02020600040205080304" pitchFamily="18" charset="-128"/>
                <a:cs typeface="ヒラギノ角ゴ Pro W6"/>
              </a:rPr>
              <a:t>●出版社：</a:t>
            </a:r>
            <a:r>
              <a:rPr lang="en-US" altLang="ja-JP" sz="1100" b="1" i="0" dirty="0">
                <a:solidFill>
                  <a:srgbClr val="333333"/>
                </a:solidFill>
                <a:effectLst/>
                <a:highlight>
                  <a:srgbClr val="FFFFFF"/>
                </a:highlight>
                <a:latin typeface="ＭＳ Ｐ明朝" panose="02020600040205080304" pitchFamily="18" charset="-128"/>
                <a:ea typeface="ＭＳ Ｐ明朝" panose="02020600040205080304" pitchFamily="18" charset="-128"/>
              </a:rPr>
              <a:t>W.W. Norton &amp; Co., Inc.</a:t>
            </a:r>
            <a:endParaRPr lang="en-US" altLang="ja-JP" sz="1100" b="1" dirty="0">
              <a:latin typeface="ＭＳ Ｐ明朝" panose="02020600040205080304" pitchFamily="18" charset="-128"/>
              <a:ea typeface="ＭＳ Ｐ明朝" panose="02020600040205080304" pitchFamily="18" charset="-128"/>
              <a:cs typeface="ヒラギノ角ゴ Pro W6"/>
            </a:endParaRPr>
          </a:p>
          <a:p>
            <a:r>
              <a:rPr lang="ja-JP" altLang="en-US" sz="1100" b="1" dirty="0">
                <a:latin typeface="ＭＳ Ｐ明朝" panose="02020600040205080304" pitchFamily="18" charset="-128"/>
                <a:ea typeface="ＭＳ Ｐ明朝" panose="02020600040205080304" pitchFamily="18" charset="-128"/>
                <a:cs typeface="ヒラギノ角ゴ Pro W6"/>
              </a:rPr>
              <a:t>●</a:t>
            </a:r>
            <a:r>
              <a:rPr lang="en-US" altLang="ja-JP" sz="1100" b="1" dirty="0">
                <a:latin typeface="ＭＳ Ｐ明朝" panose="02020600040205080304" pitchFamily="18" charset="-128"/>
                <a:ea typeface="ＭＳ Ｐ明朝" panose="02020600040205080304" pitchFamily="18" charset="-128"/>
                <a:cs typeface="ヒラギノ角ゴ Pro W6"/>
              </a:rPr>
              <a:t>ISBN</a:t>
            </a:r>
            <a:r>
              <a:rPr lang="ja-JP" altLang="en-US" sz="1100" b="1" dirty="0">
                <a:latin typeface="ＭＳ Ｐ明朝" panose="02020600040205080304" pitchFamily="18" charset="-128"/>
                <a:ea typeface="ＭＳ Ｐ明朝" panose="02020600040205080304" pitchFamily="18" charset="-128"/>
                <a:cs typeface="ヒラギノ角ゴ Pro W6"/>
              </a:rPr>
              <a:t>：</a:t>
            </a:r>
            <a:r>
              <a:rPr lang="ja-JP" altLang="en-US" sz="1100" b="1" i="0" dirty="0">
                <a:solidFill>
                  <a:srgbClr val="333333"/>
                </a:solidFill>
                <a:effectLst/>
                <a:highlight>
                  <a:srgbClr val="FFFFFF"/>
                </a:highlight>
                <a:latin typeface="ＭＳ Ｐ明朝" panose="02020600040205080304" pitchFamily="18" charset="-128"/>
                <a:ea typeface="ＭＳ Ｐ明朝" panose="02020600040205080304" pitchFamily="18" charset="-128"/>
              </a:rPr>
              <a:t> </a:t>
            </a:r>
            <a:r>
              <a:rPr lang="en-US" altLang="ja-JP" sz="1100" b="1" i="0" dirty="0">
                <a:solidFill>
                  <a:srgbClr val="333333"/>
                </a:solidFill>
                <a:effectLst/>
                <a:highlight>
                  <a:srgbClr val="FFFFFF"/>
                </a:highlight>
                <a:latin typeface="ＭＳ Ｐ明朝" panose="02020600040205080304" pitchFamily="18" charset="-128"/>
                <a:ea typeface="ＭＳ Ｐ明朝" panose="02020600040205080304" pitchFamily="18" charset="-128"/>
              </a:rPr>
              <a:t>978-1-324-05068-1</a:t>
            </a:r>
            <a:endParaRPr lang="en-US" altLang="ja-JP" sz="1100" b="1" dirty="0">
              <a:latin typeface="ＭＳ Ｐ明朝" panose="02020600040205080304" pitchFamily="18" charset="-128"/>
              <a:ea typeface="ＭＳ Ｐ明朝" panose="02020600040205080304" pitchFamily="18" charset="-128"/>
              <a:cs typeface="ヒラギノ角ゴ Pro W6"/>
            </a:endParaRPr>
          </a:p>
          <a:p>
            <a:r>
              <a:rPr lang="ja-JP" altLang="en-US" sz="1100" b="1" dirty="0">
                <a:latin typeface="ＭＳ Ｐ明朝" panose="02020600040205080304" pitchFamily="18" charset="-128"/>
                <a:ea typeface="ＭＳ Ｐ明朝" panose="02020600040205080304" pitchFamily="18" charset="-128"/>
                <a:cs typeface="ヒラギノ角ゴ Pro W6"/>
              </a:rPr>
              <a:t>●刊行：</a:t>
            </a:r>
            <a:r>
              <a:rPr lang="en-US" altLang="ja-JP" sz="1100" b="1" dirty="0">
                <a:latin typeface="ＭＳ Ｐ明朝" panose="02020600040205080304" pitchFamily="18" charset="-128"/>
                <a:ea typeface="ＭＳ Ｐ明朝" panose="02020600040205080304" pitchFamily="18" charset="-128"/>
                <a:cs typeface="ヒラギノ角ゴ Pro W6"/>
              </a:rPr>
              <a:t>2024</a:t>
            </a:r>
            <a:r>
              <a:rPr lang="ja-JP" altLang="en-US" sz="1100" b="1" dirty="0">
                <a:latin typeface="ＭＳ Ｐ明朝" panose="02020600040205080304" pitchFamily="18" charset="-128"/>
                <a:ea typeface="ＭＳ Ｐ明朝" panose="02020600040205080304" pitchFamily="18" charset="-128"/>
                <a:cs typeface="ヒラギノ角ゴ Pro W6"/>
              </a:rPr>
              <a:t>年</a:t>
            </a:r>
            <a:r>
              <a:rPr lang="en-US" altLang="ja-JP" sz="1100" b="1" dirty="0">
                <a:latin typeface="ＭＳ Ｐ明朝" panose="02020600040205080304" pitchFamily="18" charset="-128"/>
                <a:ea typeface="ＭＳ Ｐ明朝" panose="02020600040205080304" pitchFamily="18" charset="-128"/>
                <a:cs typeface="ヒラギノ角ゴ Pro W6"/>
              </a:rPr>
              <a:t>6</a:t>
            </a:r>
            <a:r>
              <a:rPr lang="ja-JP" altLang="en-US" sz="1100" b="1" dirty="0">
                <a:latin typeface="ＭＳ Ｐ明朝" panose="02020600040205080304" pitchFamily="18" charset="-128"/>
                <a:ea typeface="ＭＳ Ｐ明朝" panose="02020600040205080304" pitchFamily="18" charset="-128"/>
                <a:cs typeface="ヒラギノ角ゴ Pro W6"/>
              </a:rPr>
              <a:t>月</a:t>
            </a:r>
            <a:endParaRPr lang="en-US" altLang="ja-JP" sz="1100" b="1" dirty="0">
              <a:latin typeface="ＭＳ Ｐ明朝" panose="02020600040205080304" pitchFamily="18" charset="-128"/>
              <a:ea typeface="ＭＳ Ｐ明朝" panose="02020600040205080304" pitchFamily="18" charset="-128"/>
              <a:cs typeface="ヒラギノ角ゴ Pro W6"/>
            </a:endParaRPr>
          </a:p>
          <a:p>
            <a:r>
              <a:rPr lang="ja-JP" altLang="en-US" sz="1100" b="1" dirty="0">
                <a:latin typeface="ＭＳ Ｐ明朝" panose="02020600040205080304" pitchFamily="18" charset="-128"/>
                <a:ea typeface="ＭＳ Ｐ明朝" panose="02020600040205080304" pitchFamily="18" charset="-128"/>
                <a:cs typeface="ヒラギノ角ゴ Pro W6"/>
              </a:rPr>
              <a:t>●</a:t>
            </a:r>
            <a:r>
              <a:rPr lang="en-US" altLang="ja-JP" sz="1100" b="1" i="0" dirty="0">
                <a:solidFill>
                  <a:srgbClr val="333333"/>
                </a:solidFill>
                <a:effectLst/>
                <a:highlight>
                  <a:srgbClr val="FFFFFF"/>
                </a:highlight>
                <a:latin typeface="ＭＳ Ｐ明朝" panose="02020600040205080304" pitchFamily="18" charset="-128"/>
                <a:ea typeface="ＭＳ Ｐ明朝" panose="02020600040205080304" pitchFamily="18" charset="-128"/>
              </a:rPr>
              <a:t>hardcover/320 p.</a:t>
            </a:r>
          </a:p>
          <a:p>
            <a:r>
              <a:rPr lang="ja-JP" altLang="en-US" sz="1100" b="1" dirty="0">
                <a:solidFill>
                  <a:srgbClr val="333333"/>
                </a:solidFill>
                <a:highlight>
                  <a:srgbClr val="FFFFFF"/>
                </a:highlight>
                <a:latin typeface="ＭＳ Ｐ明朝" panose="02020600040205080304" pitchFamily="18" charset="-128"/>
                <a:ea typeface="ＭＳ Ｐ明朝" panose="02020600040205080304" pitchFamily="18" charset="-128"/>
                <a:cs typeface="ヒラギノ角ゴ Pro W6"/>
              </a:rPr>
              <a:t>●</a:t>
            </a:r>
            <a:r>
              <a:rPr lang="ja-JP" altLang="en-US" sz="1100" b="1" i="0" dirty="0">
                <a:solidFill>
                  <a:srgbClr val="333333"/>
                </a:solidFill>
                <a:effectLst/>
                <a:highlight>
                  <a:srgbClr val="FFFFFF"/>
                </a:highlight>
                <a:latin typeface="ＭＳ Ｐ明朝" panose="02020600040205080304" pitchFamily="18" charset="-128"/>
                <a:ea typeface="ＭＳ Ｐ明朝" panose="02020600040205080304" pitchFamily="18" charset="-128"/>
              </a:rPr>
              <a:t>生化学・分子生物学・生理学</a:t>
            </a:r>
            <a:endParaRPr lang="en-US" altLang="ja-JP" sz="1100" b="1" dirty="0">
              <a:latin typeface="ＭＳ Ｐ明朝" panose="02020600040205080304" pitchFamily="18" charset="-128"/>
              <a:ea typeface="ＭＳ Ｐ明朝" panose="02020600040205080304" pitchFamily="18" charset="-128"/>
              <a:cs typeface="ヒラギノ角ゴ Pro W6"/>
            </a:endParaRPr>
          </a:p>
        </p:txBody>
      </p:sp>
      <p:sp>
        <p:nvSpPr>
          <p:cNvPr id="11" name="AutoShape 4" descr="data:image/jpeg;base64,/9j/4AAQSkZJRgABAQAAAQABAAD/2wBDABQODxIPDRQSEBIXFRQYHjIhHhwcHj0sLiQySUBMS0dARkVQWnNiUFVtVkVGZIhlbXd7gYKBTmCNl4x9lnN+gXz/2wBDARUXFx4aHjshITt8U0ZTfHx8fHx8fHx8fHx8fHx8fHx8fHx8fHx8fHx8fHx8fHx8fHx8fHx8fHx8fHx8fHx8fHz/wAARCAEVANw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B1TUr6PVLxI725RFncKqysABuPA5qr/auo/8AP/df9/m/xo1f/kL3v/XxJ/6EaqUAW/7V1H/n/uv+/wA3+NH9q6j/AM/91/3+b/GqlFAFv+1dR/5/7r/v83+NH9q6j/z/AN1/3+b/ABqpRQBb/tXUf+f+6/7/ADf40f2rqP8Az/3X/f5v8aqUUAW/7V1H/n/uv+/zf40f2rqP/P8A3X/f5v8AGqlFAFv+1dR/5/7r/v8AN/jR/auo/wDP/df9/m/xqpRQB2LXFxnieX/vs0n2i4/5+Jf++zTH+9SV7qjG2x5nM+5J9ouP+fiX/vs1W1K7uo7F3S6mVgRyJCD1qWqmq/8AIOk+o/nWdWMfZvQqDfMtTJ/tXUf+f+6/7/N/jR/auo/8/wDdf9/m/wAaqUV4x6Jb/tXUf+f+6/7/ADf40f2rqP8Az/3X/f5v8aqUUAW/7V1H/n/uv+/zf40f2rqP/P8A3X/f5v8AGqlFAFv+1dR/5/7r/v8AN/jR/auo/wDP/df9/m/xqpRQBb/tXUf+f+6/7/N/jR/auo/8/wDdf9/m/wAaqUUAW/7V1H/n/uv+/wA3+Ndl4QmlutLle5keZxOQGkYsQNq8c1wVdz4I/wCQRN/18H/0FaAOR1f/AJC97/18Sf8AoRqpVvV/+Qve/wDXxJ/6EaqUAFFFFABRRRQAUUUUAFFFFABRRRTA7IbBnepJyfxGOP1pcwZJMZIJXgduu7+lcj9quP8AnvJ/32aPtM//AD2k/wC+zXb9aj2Zy+wfc69TBtQPGSwYF2xwRxnA/P8Az0ztYA/s9yq4xtz7nPWsH7TP/wA9pP8Avs0jTzOu15XZfQsSKmWITi1Z6jVFpp3I6KKK4zpCiiigAooooAKKKKACiiigArufBH/IIm/6+D/6CtcNXc+CP+QRN/18H/0FaAOR1f8A5C97/wBfEn/oRqpVvV/+Qve/9fEn/oRqpQAUUUUAFFFFABRRRQAUUUUAFPiiaaVI0GWcgDJxTKs2jxxCWSTJOzYqg4Jzwf0zTEyBo3V2QqdyZDD0xSvGUVGOMONw+mSP6Vd81WuHkhcIZoSCGYcN3BPvjP41E7xtYIqsolVfmz1I3Hgfz/H2osK5VZSrEHGR6HNJVxpkja4aLZuJXYcdPXHpUqPEZbpQyJE7ZEgIBA56DuPYe1Fh3KDRsqK5HyvnafXFNpSSQAScDp7UlIYUUUUAFFFFABRRRQAUUUUAFdz4I/5BE3/Xwf8A0Fa4au58Ef8AIIm/6+D/AOgrQByOr/8AIXvf+viT/wBCNVKt6v8A8he9/wCviT/0I1UoAKKKKACiiigCezs5r2Ux26gsql2LMFAUdSSeKmuNKu7e3NwypJCpwzxSLIFPvtJx+NWPD8byzXscalnezkCqOpOBU1laXGlwXlxfo1uktu8KI/DSMwwMDrgdc+1AGTHbSywTTomY4ceYcjjJwKirY0iLz9L1SMyxxArF88hwo+aoP7KX/oI2H/f0/wCFAFZrKdL77G6hZ9/l7Swxu+vSopYnhleKVSsiMVZT2Iq74g/5Dt9/12b+daK3EE8Ca1cEPc2wETxsCfNlA/dsfbAJP+570AYtxaT21x9nljIm4+QckZ6Djv7Vc/sG+yUCwmYDJgEyGQcZ+7nP4VWtL17fUor1x5rpKJG3H7xzk81avNNEqS3mnTfarcZd1PEsQ/2l/HqMjigDPt4JLmTy4V3NtZsZxwASf0BqOtHQv+Qgf+uE3/otqf4fQfbpLggM1rBJOgPQso4/XB/CgBg0S7wPNMEEhAIimnVHP/AScj8apTwyW8zwzIUkQ4ZT2NNkd5ZGkkYs7ElmJyST3ptAFqLT7iWwmvUUeRCwViTznjoO/UfnVWuhjdbS8sdMlysbQmO44xhpRk5+mU/75rBmieCZ4pBteNirD0IODQA65t5bWYwzrtkABIyDwQCOnsRUVafiH/kLyf8AXOL/ANFrWZQAUUUUAFFFFABXc+CP+QRN/wBfB/8AQVrhq7nwR/yCJv8Ar4P/AKCtAHI6v/yF73/r4k/9CNVKt6v/AMhe9/6+JP8A0I1UoAKKKKACiitC3sIVtVu7+doYXJEaRrueTHBIGQAPc0AJpM8UBvPOcJvtZEXjqxHAqh161bu47ARCSynmLbsGKaMAgeoIJBpJ7MRafa3W/JnZxtx93bjv+NAEtnPFHpWoxO+JJRH5a4+9hsn9KoVa02zF/epbl/L3KzbsZ6KW/pSafa/br+C237PNcLuxnFAEmszR3Gr3c0LB43lJVh3FLHNEui3EBYea08bBcdQFbJ/Wlkj0ry38u5vC+DtDQKAT2z81O0bTF1SeSJ5xBtTKkrkFiwUD8yKAKVukUk6JPKYoicM4XdtHrjvWzp0dvo92t9Jf208aK22KFiWlyCMEEcDnnNYbKVYqwIYHBB6itG80oWulW1202ZJjhotv3ARlefcYP40ARaRNHBel5mCL5Uq5PqUYD9TTNOvDYXiT7BIoyroejqRgj8jSR2gfTprvfgxSIm3HXcDzn8KmsrGKS0kvbyVorVHEY2JuZ3POAMgDjnJoAlfTLSZjJZ6lbrCeQtwSkiexGDn8Kgs4rRdWjS4nVrRHy8m04ZRzjHXnp+NMvI7JUR7K4lfJIaOWPay++QSDVvTrHT76aC2F1cpcS4H+pUqD9d2cfhQA2bxBqks0jrezRh2LBVc4XJ6Co9YmhurpLqFwWnjV5lC42ydG/MjP41Hcpp6xZtZrl5M9JIlUY+oY1NFZWaafDdXk86+c7qqxRBsbcZzlh60AWtSt7a/vDcx6laIrog2uXDAhADnCnuKxpEEcroHVwpIDL0b3HtVvULFbVIJoJfPtrhSY5Nu05HBBHYg0moWItBBLE5ltrhN8chGPZgfcHigCnRVvULIWJiidybgpulTGBGT0X646/WqlABRRRQAV3Pgj/kETf9fB/wDQVrhq7nwR/wAgib/r4P8A6CtAHI6v/wAhe9/6+JP/AEI1Uq3q/wDyF73/AK+JP/QjVSgAooooAK1Ne3eZZH/ln9ji8v6Y5/XNZdaFtqERtFs7+AzwISY2RtrxZ64PIIPoaAM+twmzGg6f9tS4f95Ns8l1XHK5zkGs67ewMYSyhnDZyZJpAePTAFJPeedp9ra7MeQztuz97dj/AAoA1tFbTDqSi1iu1m8uTaZJVK/6tuoCis/w/wD8h2xx/wA9l/nUOm3n2C9S4KeZtVl25xnKlf603T7r7DfwXOzf5ThtucZxQBNcnSzC32VLwTZG0yOpX8cCnaYStpqTKSGWBSCOoPmJSNNpRRtlpdBiPlJuFIB/75qG1uvs8F1Hs3faIwmc42/MDn9KANK6tUv9YtrjhLe9T7RIQeExky/kVb9KTULlr3RnuWGPMv2IX+6NgwPwGB+FVYdVaLSZbLywzMTsl3HKK2NwH12j9fWoTeZ0oWXl9JzNvz6qBjH4UAWIP+RevP8Ar4i/k9RWN+tvHJb3MIuLSXBaPOCrDoynsefx6VHHd7NOmtNmfNkR92em0HjH40+zlsBE0V7bSMS2Vmhk2sOOmDkEfrQA6/sY4YY7uzlM1pKxVSwwyMP4WHrg/jUnhz/kPWX/AF0qO9vopLaOzs4mitY2L/O25nY8bj26ADAqPTbv7BqEF1s8zym3bc4z+NAFWt2GKzn0fTY72eSANPKFdVBUfcyWyRjtWFVma783T7a12Y8hnbdn727Hb8KALOsSskken+S0MdmWRVc5YknJYn34/DFWNDuFNtdRTRLKtqhu4Q3RXXA59QcjI9hVC8vReQW4kj/0iJdjS5/1ij7uR6jpn6UljefZFuh5e/z4Gi6425IOf0oAryyPNK8sjFnclmY9STTaKKACiiigArufBH/IIm/6+D/6CtcNXc+CP+QRN/18H/0FaAOR1f8A5C97/wBfEn/oRqpVvV/+Qve/9fEn/oRqpQAUUUUAFFFFABRRRQAUUUUAFKFJyQCccn2pKlhl8tZRzh028fUUwGFHBIKMCvXjpSiN2RnVSUXqewq4NQwM/MWDE4IBByFBP6frUcVxEiEOhI8wOF2ggj09qLIm7K3lvx8h56cdf85FNrQ+3x7myrEMAGJAywG3g/8AfJ/OkF9Eu3bCMhccqOOVyB+R/wC+qdkF2UKKKKkoKKKKACiiigAooooAKKKKACu58Ef8gib/AK+D/wCgrXDV3Pgj/kETf9fB/wDQVoA5HV/+Qve/9fEn/oRqpVvV/wDkL3v/AF8Sf+hGqlABRRRQAUUUUAFFFFABRRRQAUUUUAFFFFABRSgEnABJPYVYSwncZwB7E81cYSn8KuS5JblaipZbeWE4kQj3qKlKLi7NDTT2CiiipGFFFFABRRRQAUUUUAFdz4I/5BE3/Xwf/QVrhq7nwR/yCJv+vg/+grQByOr/APIXvf8Ar4k/9CNVKt6v/wAhe9/6+JP/AEI1UoAKKKKACiiigAoopVBZgAMknApgJRWtc6DPbhF8xJJXQtsX2GcfWspFZ2CqMseAKqUJRsmtyIzjJXTErb0bRBex+dM2E7CnWmgF498pJ9hwKlczaf8Au0ciLuB2rtoYVv4tznqVub3YMgudJhF2sCNs38K3bPbNY7xSJM0LKRIrbSvoRW/FHM2pwJOw8v8A1nm54KjvVS9XdqlzOVx5jkx+6nofxFaVMPGpOKh8x06klo9SCKNYVwPvHqafkg5B5rbsNKga282Y5YjNVBaJ/aK2+MxyZGfTiu+E6cE4xWiMvaKTEtwLyFo2/wBYoyKzpbZCxDgqRwSv+FWLGXybyNuxbBq1q8HlXWQOHGaJQjKXJJXTBNwlZGFcW0kGC2Gjb7rr0NQ1rwzCIlJVEkD8Oh/n9aralp5s2V4yXt5PuP8A0PvXkYnDOi7rY6YVLuzKNFFFcZsFFFFABRRRQAV3Pgj/AJBE3/Xwf/QVrhq7nwR/yCJv+vg/+grQByOr/wDIXvf+viT/ANCNVKt6v/yF73/r4k/9CNVKACiiigAooooAKUEggjqKfbiMzoJ9/l5+YJ1I9q2bXSbWa/QMzJCy7zG5+ZeeAfwranSlPWJnOooblLTr4wXBlkJd8FUGeMkYzUsaW8Wpym3O6FWwp/nitCbTrGS+W2QAJIMBl6qexrMuJBDAloyBZraRlZh355/lXoRT54up01v/AF2MFKM/h6nTDUIkhABFZl7Mk6nFY6SSynbGrOfQDNKZ5EdQ6kd8Eda6Y+yg7pmSoNM2ZFuU0YRmIrzlXJ7dxj/PSqmouJHiSP7sUKorf3++fzNEuvSTRhHwVxjAq/b2fnWVq0w25Rsk9gSSP8+9EZqLu39wtYayRjJqUqoE3kAdqkgv3Nyr91BxUkukyiJJpYwFkOFOcZ9M1VSJYycZz057U4qpKVnZryNf3bWg7pg+hrc1hfMsrab1ArDPSt+4+fQoD6AVpV0lF+ZlPdMwXFX9MeO5gksbnmNunqvoR9KpuKZDIYblGHrg1VSCnFxZbXMtCneW0lndSW8v3kOM+o7GoK6PxBbi4sYr1B88WEf3U9D+B4/Gucr5yceSTidVOfPG4UUUVBoFFFFABXc+CP8AkETf9fB/9BWuGrufBH/IIm/6+D/6CtAHI6v/AMhe9/6+JP8A0I1Uq3q//IXvf+viT/0I1UoAKKKKACiiigDS0/T4bi1lnnuREU4RB1Y0y8jksLjy9+5XUOrdyCO9U42fcoTOc8D3rbu9Gu5nie6nUzSjA4zz1Ga7acmor2V0zCT5Ze+9GQabqotpAZ8NFHlgoHzM2OOaedNW5hF7cXSrLcOWKLyRk9ajhKKiWEtmglydznlmz0rZlgtEt2hELxyxqM7xg49RW0Ye0tKpqYzlyP3dDKsb46LJc27xq0oYqx+npSvMZ7ZGiQGczlosjO0Y+Y/TOPypNSt0m01L0D99G/lykfxjsx9+Kl0IRoQX6kZyacOa7pW26oJcvL7RbkkNutu3nz2STvnJLHGfw6VqfbYtQhYYKqwKOO6ZFSXM8TLtGKyIZFt9SQ9Y5fkceoNbxhGSbSsznu5blBbi5ZhFNIzQqcdeoHpRIxeV3YYZyWI+tXzpphlkjGSFYgH2ouLQm0aTHzRnn6V0QcY7O9zXnjfQzT0rfb/kBwj2rAPSt2c7dNhT/ZFOtvH1JqdDJkFVJatymqkpq29DWmdDp6i906a3PPmxkD644/WuQrqvDknzJ7GucvoxFfXEY6JKy/kTXi4xWncrD6SlEgoooriOsKKKKACu58Ef8gib/r4P/oK1w1dz4I/5BE3/AF8H/wBBWgDkdX/5C97/ANfEn/oRqpVvV/8AkL3v/XxJ/wChGqlABRRRQAU5CodS43KCMj1FNopoDRuLy1MsM9rbLFIjklOqleMfXvT5NSF15STfJHuJk28DBOeBWXV7TYrNmd78uIwvybR1aumlVqOVodTGUIpXfQtywbc6hbTp8ih1hDZaNMgAE+vIpGv71fNkuYpS8kZRSynBz3zUd3aC38i6gDG0lAJ7hWyeD+Wea0W1xpoEtlTqNoArqpRm01F211MZPZ2uVGEkVrBZzxOqO4mkc9CP4Rn86bqSrZ3h8hgYXAZCO3qPwNad3bStZR2VwoSaMF0fORt7isK8iuLVxBcpyw3LzkMOxFac6p3lfV/cwpvnf9feL9sbPLE1PYF7zUYVHQHJ+lRR6bJJCJF3bR99iOBWrpypYkpt2uQCWJzuHt7Vpz1pbqwVHCKfLubzRqxLHqTmq7xKYrhcdUNM+1jHWmG4HlzHP8BrFRkjjObUZIHqcVr38mFVB2wKzLYZnTPQHNS3M2585r0ZK8kdEleSRFI1VJDUkj1AxrOpKyN4Rsb3hzll+tYWpNv1K7YdDM5/8eNb+gkQQtO33Y1Ln8Oa5hmLMWJyScmvJxj95IVFe/JiUUUVxHUFFFFABXc+CP8AkETf9fB/9BWuGrufBH/IIm/6+D/6CtAHI6v/AMhe9/6+JP8A0I1Uq3q//IXvf+viT/0I1UoAKKKKACiiigArc02/toLEwTwJMG5wwzzWHShiOlb0akYN8yumZzhzqx0trdQz2uoxMAsJhLbeykdMfjiucjcowYHkdKPNfyzGDhWOSB3pExvXPTPNVUq89RSjoKFPkubdhHqF04nZiVAOMnPUYqS6sZ9RuAyuBcQoqrAeMqP7p9ep59atWGqRQW2w8GoJ79BcxTocMGFelKjKXuy6dTj55c10ivDrcltb/ZSg2g8gjmo5LvfBAP4l3H6KTwP5/nU+son9qTYUYfDEehIBNZEitE2DyD0NW5clqklo/wCtTWEYS1SL32lvWpUuCYZBn7wxWXvq1HnyxW8JwqfCEqaRLEdis3tgVXeTJNOmk2riquamrUUdCoR6ji2ab1IA70VYsYfOuRkgKvJJ6CuXm5mav3Vc0bqT7Honlg4e4Owf7o5J/kPxrAq3qV39rudy8RINkY9h/j1qpXmVp+0m2FKPLHXcKKKKxNQooooAK7nwR/yCJv8Ar4P/AKCtcNXc+CP+QRN/18H/ANBWgDkdX/5C97/18Sf+hGqlW9X/AOQve/8AXxJ/6EaqUAFFFFABRRRQAUUUUAFFFFAEglYDBp6TBZFdvm2nOPWoKK3+sVbWuTyo0hK1wPNkbc7nLH3pSAylWGQaq2kgBMbHg8j61ar3MPUVWkn8jnkuVkC2wVs5yKmYhVpSQoyaqyybzgdKJOnh4aKwK83qNdt7ZptFGQOteXKrzPmZvYUAsQFGSelSSzCKE28Jzn/WMO/sPaoDJgELxnqaZWE62lkHL3CiiiucsKKKKACiiigArufBH/IIm/6+D/6CtcNXc+CP+QRN/wBfB/8AQVoA5HV/+Qve/wDXxJ/6EaqVb1f/AJC97/18Sf8AoRqpQAUUUUAFFFFABRRRQAUUUUAFFFFABU63TqMHmoKK1p1Z03eDsJpPcleZn6mmbhTaKU6k5u8ncEkh2402iioGFFFFIAooooAKKKKACiiigArufBH/ACCJv+vg/wDoK1w1dz4I/wCQRN/18H/0FaAOR1f/AJC97/18Sf8AoRqpVvV/+Qve/wDXxJ/6EaqUAFFFFABRRWpDe27W8FtOoaNI8/MTgPluOOgwew649KAMuitSOXT2CGaND/qwQAy4Ufe6dT/TFRWlxbxwXCyghrjK4QcIvUdeo3bT6/LQBQorUmuLN8kYU7nI8tSo2leAPx61FcPZPDL5SCN+qgZP8R45/wBnBzmmBQoqVyDbRLnkM3Hp0q8j2Qjg8yUGSBeoVsMSWOBx2yOv60CMyitC4ks5Ld2U5mIGM5zn5enbGN36VJ51gLfZtVmCEqDuHJC5yfXIPtSGZdFaUF3D9lgtZCAmGLlgSAckjAHfpzS79PjLmJsbiVAIY4X5uT+G38u1AGZ1oq7I1uuqRtbMPJDId2CBnA3dffNR2jpHcNJIwVQrYyM5JBAA/OmIrUVpyS6dEf3cazEqckhgARnGBn/doZtOI2IoVSjfOdxYN24xg/n3oGZlFacFzaG1ghl4KA7+Dh+TtBI7AkH3z7ClWbTxtHl7Uf8A1oUsTjeCQPbA4PWkBl0VavHt2Ci3jRTklipJz6Yz2/DvVWgAooooAK7nwR/yCJv+vg/+grXDV3Pgj/kETf8AXwf/AEFaAOR1f/kL3v8A18Sf+hGqlW9X/wCQve/9fEn/AKEaqUAFFFFABRRRQAUUUUAFFFFABRRRQAUUUUAFFFFABRRRQAUUUUAFFFFABRRRQAUUUUAFdz4I/wCQRN/18H/0Fa4au58Ef8gib/r4P/oK0AQ3Xg/7XdTXP27Z5ztJt8nOMnOM7qi/4Qj/AKiH/kH/AOyoopAH/CEf9RD/AMg//ZUf8IR/1EP/ACD/APZUUUAH/CEf9RD/AMg//ZUf8IR/1EP/ACD/APZUUUAH/CEf9RD/AMg//ZUf8IR/1EP/ACD/APZUUUAH/CEf9RD/AMg//ZUf8IR/1EP/ACD/APZUUUAH/CEf9RD/AMg//ZUf8IR/1EP/ACD/APZUUUAH/CEf9RD/AMg//ZUf8IR/1EP/ACD/APZUUUAH/CEf9RD/AMg//ZUf8IR/1EP/ACD/APZUUUAH/CEf9RD/AMg//ZUf8IR/1EP/ACD/APZUUUAH/CEf9RD/AMg//ZUf8IR/1EP/ACD/APZUUUAH/CEf9RD/AMg//ZUf8IR/1EP/ACD/APZUUUAH/CEf9RD/AMg//ZUf8IR/1EP/ACD/APZUUUAH/CEf9RD/AMg//ZUf8IR/1EP/ACD/APZUUUAH/CEf9RD/AMg//ZVs6Pp/9i2rW3m+fucybtu3GQBjGT6UUUAf/9k="/>
          <p:cNvSpPr>
            <a:spLocks noChangeAspect="1" noChangeArrowheads="1"/>
          </p:cNvSpPr>
          <p:nvPr/>
        </p:nvSpPr>
        <p:spPr bwMode="auto">
          <a:xfrm>
            <a:off x="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3" name="テキスト ボックス 22">
            <a:extLst>
              <a:ext uri="{FF2B5EF4-FFF2-40B4-BE49-F238E27FC236}">
                <a16:creationId xmlns:a16="http://schemas.microsoft.com/office/drawing/2014/main" id="{1BEE4A47-4247-F00D-17F5-FD0DFE51D1AA}"/>
              </a:ext>
            </a:extLst>
          </p:cNvPr>
          <p:cNvSpPr txBox="1"/>
          <p:nvPr/>
        </p:nvSpPr>
        <p:spPr>
          <a:xfrm>
            <a:off x="575748" y="2114944"/>
            <a:ext cx="1234633" cy="646331"/>
          </a:xfrm>
          <a:prstGeom prst="rect">
            <a:avLst/>
          </a:prstGeom>
          <a:noFill/>
        </p:spPr>
        <p:txBody>
          <a:bodyPr wrap="none" rtlCol="0">
            <a:spAutoFit/>
          </a:bodyPr>
          <a:lstStyle/>
          <a:p>
            <a:pPr algn="ctr"/>
            <a:r>
              <a:rPr lang="en-US" altLang="ja-JP" b="1" dirty="0">
                <a:solidFill>
                  <a:srgbClr val="FF0000"/>
                </a:solidFill>
                <a:latin typeface="+mn-ea"/>
              </a:rPr>
              <a:t>2024</a:t>
            </a:r>
            <a:r>
              <a:rPr lang="ja-JP" altLang="en-US" b="1" dirty="0">
                <a:solidFill>
                  <a:srgbClr val="FF0000"/>
                </a:solidFill>
                <a:latin typeface="+mn-ea"/>
              </a:rPr>
              <a:t>年</a:t>
            </a:r>
            <a:r>
              <a:rPr lang="en-US" altLang="ja-JP" b="1" dirty="0">
                <a:solidFill>
                  <a:srgbClr val="FF0000"/>
                </a:solidFill>
                <a:latin typeface="+mn-ea"/>
              </a:rPr>
              <a:t>6</a:t>
            </a:r>
            <a:r>
              <a:rPr lang="ja-JP" altLang="en-US" b="1" dirty="0">
                <a:solidFill>
                  <a:srgbClr val="FF0000"/>
                </a:solidFill>
                <a:latin typeface="+mn-ea"/>
              </a:rPr>
              <a:t>月</a:t>
            </a:r>
            <a:endParaRPr lang="en-US" altLang="ja-JP" b="1" dirty="0">
              <a:solidFill>
                <a:srgbClr val="FF0000"/>
              </a:solidFill>
              <a:latin typeface="+mn-ea"/>
            </a:endParaRPr>
          </a:p>
          <a:p>
            <a:pPr algn="ctr"/>
            <a:r>
              <a:rPr lang="ja-JP" altLang="en-US" b="1" dirty="0">
                <a:solidFill>
                  <a:srgbClr val="FF0000"/>
                </a:solidFill>
                <a:latin typeface="+mn-ea"/>
              </a:rPr>
              <a:t>刊行</a:t>
            </a:r>
            <a:endParaRPr kumimoji="1" lang="ja-JP" altLang="en-US" b="1" dirty="0">
              <a:solidFill>
                <a:srgbClr val="FF0000"/>
              </a:solidFill>
              <a:latin typeface="+mn-ea"/>
            </a:endParaRPr>
          </a:p>
        </p:txBody>
      </p:sp>
      <p:pic>
        <p:nvPicPr>
          <p:cNvPr id="24" name="図 23">
            <a:extLst>
              <a:ext uri="{FF2B5EF4-FFF2-40B4-BE49-F238E27FC236}">
                <a16:creationId xmlns:a16="http://schemas.microsoft.com/office/drawing/2014/main" id="{C3450BAB-8CC1-2ADF-02C0-3F21F0192BC5}"/>
              </a:ext>
            </a:extLst>
          </p:cNvPr>
          <p:cNvPicPr>
            <a:picLocks noChangeAspect="1"/>
          </p:cNvPicPr>
          <p:nvPr/>
        </p:nvPicPr>
        <p:blipFill>
          <a:blip r:embed="rId3"/>
          <a:stretch>
            <a:fillRect/>
          </a:stretch>
        </p:blipFill>
        <p:spPr>
          <a:xfrm>
            <a:off x="81878" y="7415553"/>
            <a:ext cx="6858000" cy="30426"/>
          </a:xfrm>
          <a:prstGeom prst="rect">
            <a:avLst/>
          </a:prstGeom>
        </p:spPr>
      </p:pic>
      <p:sp>
        <p:nvSpPr>
          <p:cNvPr id="25" name="テキスト ボックス 24">
            <a:extLst>
              <a:ext uri="{FF2B5EF4-FFF2-40B4-BE49-F238E27FC236}">
                <a16:creationId xmlns:a16="http://schemas.microsoft.com/office/drawing/2014/main" id="{E5EB61F5-00F3-CE23-780C-73716026B078}"/>
              </a:ext>
            </a:extLst>
          </p:cNvPr>
          <p:cNvSpPr txBox="1"/>
          <p:nvPr/>
        </p:nvSpPr>
        <p:spPr>
          <a:xfrm>
            <a:off x="256639" y="7035554"/>
            <a:ext cx="6358899" cy="338554"/>
          </a:xfrm>
          <a:prstGeom prst="rect">
            <a:avLst/>
          </a:prstGeom>
          <a:noFill/>
        </p:spPr>
        <p:txBody>
          <a:bodyPr wrap="square" rtlCol="0">
            <a:spAutoFit/>
          </a:bodyPr>
          <a:lstStyle/>
          <a:p>
            <a:pPr algn="ctr"/>
            <a:r>
              <a:rPr lang="ja-JP" altLang="en-US" sz="1600"/>
              <a:t>研究費・科研費でのご購入は生協が便利で安心！</a:t>
            </a:r>
            <a:endParaRPr kumimoji="1" lang="ja-JP" altLang="en-US" sz="1600"/>
          </a:p>
        </p:txBody>
      </p:sp>
      <p:sp>
        <p:nvSpPr>
          <p:cNvPr id="26" name="テキスト ボックス 25">
            <a:extLst>
              <a:ext uri="{FF2B5EF4-FFF2-40B4-BE49-F238E27FC236}">
                <a16:creationId xmlns:a16="http://schemas.microsoft.com/office/drawing/2014/main" id="{F80264B5-B2BF-9FD4-3C48-2ECE7B1E799D}"/>
              </a:ext>
            </a:extLst>
          </p:cNvPr>
          <p:cNvSpPr txBox="1"/>
          <p:nvPr/>
        </p:nvSpPr>
        <p:spPr>
          <a:xfrm>
            <a:off x="2755983" y="7512229"/>
            <a:ext cx="1360208" cy="338554"/>
          </a:xfrm>
          <a:prstGeom prst="rect">
            <a:avLst/>
          </a:prstGeom>
          <a:noFill/>
          <a:ln w="19050" cmpd="sng">
            <a:solidFill>
              <a:schemeClr val="tx1"/>
            </a:solidFill>
          </a:ln>
        </p:spPr>
        <p:txBody>
          <a:bodyPr wrap="square" rtlCol="0">
            <a:spAutoFit/>
          </a:bodyPr>
          <a:lstStyle/>
          <a:p>
            <a:pPr algn="ctr"/>
            <a:r>
              <a:rPr lang="en-US" altLang="en-US" sz="1600"/>
              <a:t>注文書</a:t>
            </a:r>
            <a:endParaRPr kumimoji="1" lang="ja-JP" altLang="en-US" sz="1600"/>
          </a:p>
        </p:txBody>
      </p:sp>
      <p:sp>
        <p:nvSpPr>
          <p:cNvPr id="27" name="テキスト ボックス 26">
            <a:extLst>
              <a:ext uri="{FF2B5EF4-FFF2-40B4-BE49-F238E27FC236}">
                <a16:creationId xmlns:a16="http://schemas.microsoft.com/office/drawing/2014/main" id="{90486BE6-6EFB-D9FE-5851-45133A3210FE}"/>
              </a:ext>
            </a:extLst>
          </p:cNvPr>
          <p:cNvSpPr txBox="1"/>
          <p:nvPr/>
        </p:nvSpPr>
        <p:spPr>
          <a:xfrm>
            <a:off x="105343" y="7786890"/>
            <a:ext cx="6858000" cy="400110"/>
          </a:xfrm>
          <a:prstGeom prst="rect">
            <a:avLst/>
          </a:prstGeom>
          <a:noFill/>
        </p:spPr>
        <p:txBody>
          <a:bodyPr wrap="square" rtlCol="0">
            <a:spAutoFit/>
          </a:bodyPr>
          <a:lstStyle/>
          <a:p>
            <a:pPr algn="ctr"/>
            <a:r>
              <a:rPr lang="ja-JP" altLang="en-US" sz="1000" b="1" i="0" dirty="0">
                <a:solidFill>
                  <a:srgbClr val="666666"/>
                </a:solidFill>
                <a:effectLst/>
                <a:highlight>
                  <a:srgbClr val="F8FFF8"/>
                </a:highlight>
                <a:latin typeface="+mn-ea"/>
              </a:rPr>
              <a:t>　　</a:t>
            </a:r>
            <a:r>
              <a:rPr lang="en-US" altLang="ja-JP" sz="2000" b="1" dirty="0">
                <a:latin typeface="+mn-ea"/>
              </a:rPr>
              <a:t> </a:t>
            </a:r>
            <a:r>
              <a:rPr lang="en-US" altLang="ja-JP" sz="1100" b="1" dirty="0">
                <a:latin typeface="+mn-ea"/>
              </a:rPr>
              <a:t>The Catalyst: RNA and the Quest to Unlock Life's Deepest Secrets </a:t>
            </a:r>
            <a:r>
              <a:rPr lang="ja-JP" altLang="en-US" sz="1100" b="1" i="0" dirty="0">
                <a:solidFill>
                  <a:srgbClr val="666666"/>
                </a:solidFill>
                <a:effectLst/>
                <a:highlight>
                  <a:srgbClr val="F8FFF8"/>
                </a:highlight>
                <a:latin typeface="+mn-ea"/>
              </a:rPr>
              <a:t>　</a:t>
            </a:r>
            <a:r>
              <a:rPr lang="ja-JP" altLang="en-US" sz="1300" b="1" dirty="0">
                <a:latin typeface="+mj-ea"/>
                <a:ea typeface="+mj-ea"/>
                <a:cs typeface="ヒラギノ角ゴ Pro W6"/>
              </a:rPr>
              <a:t>ご注文  </a:t>
            </a:r>
            <a:r>
              <a:rPr lang="ja-JP" altLang="en-US" sz="1300" b="1" u="sng" dirty="0">
                <a:latin typeface="+mj-ea"/>
                <a:ea typeface="+mj-ea"/>
                <a:cs typeface="ヒラギノ角ゴ Pro W6"/>
              </a:rPr>
              <a:t>　　 </a:t>
            </a:r>
            <a:r>
              <a:rPr lang="ja-JP" altLang="en-US" sz="1300" b="1" dirty="0">
                <a:latin typeface="+mj-ea"/>
                <a:ea typeface="+mj-ea"/>
                <a:cs typeface="ヒラギノ角ゴ Pro W6"/>
              </a:rPr>
              <a:t>冊</a:t>
            </a:r>
            <a:endParaRPr lang="en-US" altLang="ja-JP" sz="1300" b="1" dirty="0">
              <a:latin typeface="+mj-ea"/>
              <a:ea typeface="+mj-ea"/>
              <a:cs typeface="ヒラギノ角ゴ Pro W6"/>
            </a:endParaRPr>
          </a:p>
        </p:txBody>
      </p:sp>
      <p:sp>
        <p:nvSpPr>
          <p:cNvPr id="29" name="テキスト ボックス 28">
            <a:extLst>
              <a:ext uri="{FF2B5EF4-FFF2-40B4-BE49-F238E27FC236}">
                <a16:creationId xmlns:a16="http://schemas.microsoft.com/office/drawing/2014/main" id="{90E5AA8B-AFD6-5741-F057-3415748BEDC3}"/>
              </a:ext>
            </a:extLst>
          </p:cNvPr>
          <p:cNvSpPr txBox="1"/>
          <p:nvPr/>
        </p:nvSpPr>
        <p:spPr>
          <a:xfrm>
            <a:off x="81878" y="9170777"/>
            <a:ext cx="4086375" cy="253916"/>
          </a:xfrm>
          <a:prstGeom prst="rect">
            <a:avLst/>
          </a:prstGeom>
          <a:noFill/>
        </p:spPr>
        <p:txBody>
          <a:bodyPr wrap="none" rtlCol="0">
            <a:spAutoFit/>
          </a:bodyPr>
          <a:lstStyle/>
          <a:p>
            <a:r>
              <a:rPr kumimoji="1" lang="ja-JP" altLang="en-US" sz="1050" dirty="0">
                <a:latin typeface="+mn-ea"/>
              </a:rPr>
              <a:t>大学生協洋書オンラインストア</a:t>
            </a:r>
            <a:r>
              <a:rPr lang="en-US" altLang="ja-JP" sz="1050" dirty="0">
                <a:latin typeface="+mn-ea"/>
              </a:rPr>
              <a:t>:</a:t>
            </a:r>
            <a:r>
              <a:rPr kumimoji="1" lang="en-US" altLang="ja-JP" sz="1050" dirty="0">
                <a:latin typeface="+mn-ea"/>
              </a:rPr>
              <a:t>https://yosho.univcoop.jp/</a:t>
            </a:r>
            <a:r>
              <a:rPr kumimoji="1" lang="en-US" altLang="ja-JP" sz="1050" dirty="0" err="1">
                <a:latin typeface="+mn-ea"/>
              </a:rPr>
              <a:t>BookShop</a:t>
            </a:r>
            <a:r>
              <a:rPr kumimoji="1" lang="en-US" altLang="ja-JP" sz="1050" dirty="0">
                <a:latin typeface="+mn-ea"/>
              </a:rPr>
              <a:t>/</a:t>
            </a:r>
            <a:endParaRPr kumimoji="1" lang="ja-JP" altLang="en-US" sz="1050" dirty="0">
              <a:latin typeface="+mn-ea"/>
            </a:endParaRPr>
          </a:p>
        </p:txBody>
      </p:sp>
      <p:sp>
        <p:nvSpPr>
          <p:cNvPr id="31" name="テキスト ボックス 30">
            <a:extLst>
              <a:ext uri="{FF2B5EF4-FFF2-40B4-BE49-F238E27FC236}">
                <a16:creationId xmlns:a16="http://schemas.microsoft.com/office/drawing/2014/main" id="{93DCB236-9E5B-14C6-BA22-1C84E3D80692}"/>
              </a:ext>
            </a:extLst>
          </p:cNvPr>
          <p:cNvSpPr txBox="1"/>
          <p:nvPr/>
        </p:nvSpPr>
        <p:spPr>
          <a:xfrm>
            <a:off x="5736589" y="1698586"/>
            <a:ext cx="1226754" cy="276999"/>
          </a:xfrm>
          <a:prstGeom prst="rect">
            <a:avLst/>
          </a:prstGeom>
          <a:noFill/>
        </p:spPr>
        <p:txBody>
          <a:bodyPr wrap="square" lIns="91440" tIns="45720" rIns="91440" bIns="45720" rtlCol="0" anchor="t">
            <a:spAutoFit/>
          </a:bodyPr>
          <a:lstStyle/>
          <a:p>
            <a:r>
              <a:rPr kumimoji="1" lang="en-US" altLang="ja-JP" sz="600" dirty="0">
                <a:latin typeface="ＭＳ Ｐゴシック"/>
                <a:ea typeface="ＭＳ Ｐゴシック"/>
              </a:rPr>
              <a:t>※</a:t>
            </a:r>
            <a:r>
              <a:rPr kumimoji="1" lang="ja-JP" altLang="en-US" sz="600" dirty="0">
                <a:latin typeface="ＭＳ Ｐゴシック"/>
                <a:ea typeface="ＭＳ Ｐゴシック"/>
              </a:rPr>
              <a:t>大学生協洋書オンラインストアの該当商品の</a:t>
            </a:r>
            <a:r>
              <a:rPr lang="ja-JP" altLang="en-US" sz="600" dirty="0">
                <a:latin typeface="ＭＳ Ｐゴシック"/>
                <a:ea typeface="ＭＳ Ｐゴシック"/>
              </a:rPr>
              <a:t>ページへ</a:t>
            </a:r>
            <a:endParaRPr lang="ja-JP" sz="600" dirty="0">
              <a:latin typeface="ＭＳ Ｐゴシック"/>
              <a:ea typeface="ＭＳ Ｐゴシック"/>
            </a:endParaRPr>
          </a:p>
        </p:txBody>
      </p:sp>
      <p:sp>
        <p:nvSpPr>
          <p:cNvPr id="13" name="テキスト ボックス 12">
            <a:extLst>
              <a:ext uri="{FF2B5EF4-FFF2-40B4-BE49-F238E27FC236}">
                <a16:creationId xmlns:a16="http://schemas.microsoft.com/office/drawing/2014/main" id="{B74EA3DE-D773-9156-F1BE-BE34B02063C5}"/>
              </a:ext>
            </a:extLst>
          </p:cNvPr>
          <p:cNvSpPr txBox="1"/>
          <p:nvPr/>
        </p:nvSpPr>
        <p:spPr>
          <a:xfrm>
            <a:off x="1380317" y="915736"/>
            <a:ext cx="4169019" cy="846386"/>
          </a:xfrm>
          <a:prstGeom prst="rect">
            <a:avLst/>
          </a:prstGeom>
          <a:noFill/>
        </p:spPr>
        <p:txBody>
          <a:bodyPr wrap="square">
            <a:spAutoFit/>
          </a:bodyPr>
          <a:lstStyle/>
          <a:p>
            <a:pPr algn="ctr"/>
            <a:r>
              <a:rPr lang="en-US" altLang="ja-JP" sz="3600" b="1" dirty="0">
                <a:latin typeface="+mn-ea"/>
              </a:rPr>
              <a:t>The Catalyst: </a:t>
            </a:r>
          </a:p>
          <a:p>
            <a:pPr algn="ctr"/>
            <a:r>
              <a:rPr lang="en-US" altLang="ja-JP" sz="1300" b="1" dirty="0">
                <a:latin typeface="+mn-ea"/>
              </a:rPr>
              <a:t>RNA and the Quest to Unlock Life's Deepest Secrets</a:t>
            </a:r>
            <a:endParaRPr lang="ja-JP" altLang="en-US" sz="1300" b="1" dirty="0">
              <a:latin typeface="+mn-ea"/>
            </a:endParaRPr>
          </a:p>
        </p:txBody>
      </p:sp>
      <p:sp>
        <p:nvSpPr>
          <p:cNvPr id="3" name="テキスト ボックス 2">
            <a:extLst>
              <a:ext uri="{FF2B5EF4-FFF2-40B4-BE49-F238E27FC236}">
                <a16:creationId xmlns:a16="http://schemas.microsoft.com/office/drawing/2014/main" id="{11C4333D-683E-125B-151A-4B03A62DE0C9}"/>
              </a:ext>
            </a:extLst>
          </p:cNvPr>
          <p:cNvSpPr txBox="1"/>
          <p:nvPr/>
        </p:nvSpPr>
        <p:spPr>
          <a:xfrm>
            <a:off x="3053407" y="1978277"/>
            <a:ext cx="3481754" cy="4247317"/>
          </a:xfrm>
          <a:prstGeom prst="rect">
            <a:avLst/>
          </a:prstGeom>
          <a:noFill/>
        </p:spPr>
        <p:txBody>
          <a:bodyPr wrap="square">
            <a:spAutoFit/>
          </a:bodyPr>
          <a:lstStyle/>
          <a:p>
            <a:r>
              <a:rPr lang="en-US" altLang="ja-JP" sz="900" b="1" dirty="0">
                <a:latin typeface="ＭＳ Ｐ明朝" panose="02020600040205080304" pitchFamily="18" charset="-128"/>
                <a:ea typeface="ＭＳ Ｐ明朝" panose="02020600040205080304" pitchFamily="18" charset="-128"/>
              </a:rPr>
              <a:t>For over half a century, DNA has dominated science and the popular imagination as the “secret of life.” But over the last several decades, a quiet revolution has taken place. In a series of breathtaking discoveries, the biochemist Thomas R. Cech and a diverse cast of brilliant scientists have revealed that RNA—long overlooked as the passive servant of DNA—sits at the center of biology’s greatest mysteries: How did life begin? What makes us human? Why do we get sick and grow old? In The Catalyst, Cech finally brings together years of research to demonstrate that RNA is the true key to understanding life on Earth, from its very origins to our future in the twenty-first century.</a:t>
            </a:r>
          </a:p>
          <a:p>
            <a:endParaRPr lang="en-US" altLang="ja-JP" sz="900" b="1" dirty="0">
              <a:latin typeface="ＭＳ Ｐ明朝" panose="02020600040205080304" pitchFamily="18" charset="-128"/>
              <a:ea typeface="ＭＳ Ｐ明朝" panose="02020600040205080304" pitchFamily="18" charset="-128"/>
            </a:endParaRPr>
          </a:p>
          <a:p>
            <a:r>
              <a:rPr lang="en-US" altLang="ja-JP" sz="900" b="1" dirty="0">
                <a:latin typeface="ＭＳ Ｐ明朝" panose="02020600040205080304" pitchFamily="18" charset="-128"/>
                <a:ea typeface="ＭＳ Ｐ明朝" panose="02020600040205080304" pitchFamily="18" charset="-128"/>
              </a:rPr>
              <a:t>A gripping journey of discovery, The Catalyst moves from the early experiments that first hinted at RNA’s spectacular powers, to Cech’s own paradigm-shifting finding that it can catalyze cellular reactions, to the cutting-edge biotechnologies poised to reshape our health. We learn how RNA—once thought merely to transmit DNA’s genetic instructions to the cell’s protein-making machinery—may have jump-started life itself, and how, at the same time, it can cut our individual lives short through viral diseases and cancer. We see how RNA is implicated in the aging process and explore the darker depths of the supposed fountain of youth, telomerase. And we catch a thrilling glimpse into how RNA-powered therapies—from CRISPR, the revolutionary tool that uses RNA to rewrite the code of life, to the groundbreaking mRNA vaccines that have saved millions during the pandemic, and more—may enable us to improve and even extend life beyond nature’s current limits.</a:t>
            </a:r>
          </a:p>
          <a:p>
            <a:endParaRPr lang="en-US" altLang="ja-JP" sz="900" b="1" dirty="0">
              <a:latin typeface="ＭＳ Ｐ明朝" panose="02020600040205080304" pitchFamily="18" charset="-128"/>
              <a:ea typeface="ＭＳ Ｐ明朝" panose="02020600040205080304" pitchFamily="18" charset="-128"/>
            </a:endParaRPr>
          </a:p>
          <a:p>
            <a:r>
              <a:rPr lang="en-US" altLang="ja-JP" sz="900" b="1" dirty="0">
                <a:latin typeface="ＭＳ Ｐ明朝" panose="02020600040205080304" pitchFamily="18" charset="-128"/>
                <a:ea typeface="ＭＳ Ｐ明朝" panose="02020600040205080304" pitchFamily="18" charset="-128"/>
              </a:rPr>
              <a:t>Written by one of our foremost scientists, The Catalyst is a must-read guide to the present and future of biology and medicine.</a:t>
            </a:r>
          </a:p>
        </p:txBody>
      </p:sp>
      <p:sp>
        <p:nvSpPr>
          <p:cNvPr id="41" name="Rectangle 11">
            <a:extLst>
              <a:ext uri="{FF2B5EF4-FFF2-40B4-BE49-F238E27FC236}">
                <a16:creationId xmlns:a16="http://schemas.microsoft.com/office/drawing/2014/main" id="{6FFE0023-8385-EE3B-32B2-88AC73EBF056}"/>
              </a:ext>
            </a:extLst>
          </p:cNvPr>
          <p:cNvSpPr>
            <a:spLocks noChangeArrowheads="1"/>
          </p:cNvSpPr>
          <p:nvPr/>
        </p:nvSpPr>
        <p:spPr bwMode="auto">
          <a:xfrm>
            <a:off x="105342" y="9474242"/>
            <a:ext cx="3959215"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50" b="0" i="0" u="none" strike="noStrike" cap="none" normalizeH="0" baseline="0" dirty="0">
                <a:ln>
                  <a:noFill/>
                </a:ln>
                <a:solidFill>
                  <a:schemeClr val="tx1"/>
                </a:solidFill>
                <a:effectLst/>
                <a:latin typeface="+mn-ea"/>
              </a:rPr>
              <a:t>書籍ポータルサイト</a:t>
            </a:r>
            <a:r>
              <a:rPr kumimoji="0" lang="en-US" altLang="ja-JP" sz="1050" dirty="0">
                <a:latin typeface="+mn-ea"/>
              </a:rPr>
              <a:t>: </a:t>
            </a:r>
            <a:r>
              <a:rPr kumimoji="0" lang="ja-JP" altLang="ja-JP" sz="1050" b="0" i="0" u="none" strike="noStrike" cap="none" normalizeH="0" baseline="0" dirty="0">
                <a:ln>
                  <a:noFill/>
                </a:ln>
                <a:solidFill>
                  <a:schemeClr val="tx1"/>
                </a:solidFill>
                <a:effectLst/>
                <a:latin typeface="+mn-ea"/>
              </a:rPr>
              <a:t>https://online.univ.coop/book_front/ </a:t>
            </a:r>
          </a:p>
        </p:txBody>
      </p:sp>
      <p:pic>
        <p:nvPicPr>
          <p:cNvPr id="2" name="図 1">
            <a:extLst>
              <a:ext uri="{FF2B5EF4-FFF2-40B4-BE49-F238E27FC236}">
                <a16:creationId xmlns:a16="http://schemas.microsoft.com/office/drawing/2014/main" id="{9F15D5E5-CD12-9CD2-16D1-27686534C5C7}"/>
              </a:ext>
            </a:extLst>
          </p:cNvPr>
          <p:cNvPicPr>
            <a:picLocks noChangeAspect="1"/>
          </p:cNvPicPr>
          <p:nvPr/>
        </p:nvPicPr>
        <p:blipFill>
          <a:blip r:embed="rId4"/>
          <a:stretch>
            <a:fillRect/>
          </a:stretch>
        </p:blipFill>
        <p:spPr>
          <a:xfrm>
            <a:off x="575748" y="2851777"/>
            <a:ext cx="1279163" cy="1929093"/>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pic>
        <p:nvPicPr>
          <p:cNvPr id="14" name="図 13">
            <a:extLst>
              <a:ext uri="{FF2B5EF4-FFF2-40B4-BE49-F238E27FC236}">
                <a16:creationId xmlns:a16="http://schemas.microsoft.com/office/drawing/2014/main" id="{7FDCB3E9-51BF-8CC7-9D58-0ED992966A2F}"/>
              </a:ext>
            </a:extLst>
          </p:cNvPr>
          <p:cNvPicPr>
            <a:picLocks noChangeAspect="1"/>
          </p:cNvPicPr>
          <p:nvPr/>
        </p:nvPicPr>
        <p:blipFill>
          <a:blip r:embed="rId5"/>
          <a:stretch>
            <a:fillRect/>
          </a:stretch>
        </p:blipFill>
        <p:spPr>
          <a:xfrm>
            <a:off x="5992898" y="1013920"/>
            <a:ext cx="622640" cy="622640"/>
          </a:xfrm>
          <a:prstGeom prst="rect">
            <a:avLst/>
          </a:prstGeom>
        </p:spPr>
      </p:pic>
    </p:spTree>
    <p:extLst>
      <p:ext uri="{BB962C8B-B14F-4D97-AF65-F5344CB8AC3E}">
        <p14:creationId xmlns:p14="http://schemas.microsoft.com/office/powerpoint/2010/main" val="3567454695"/>
      </p:ext>
    </p:extLst>
  </p:cSld>
  <p:clrMapOvr>
    <a:masterClrMapping/>
  </p:clrMapOvr>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5a0e99c9-1fce-4171-961b-a0d116a432d6"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27960639A4BC2D42B1B19A745E4335BA" ma:contentTypeVersion="13" ma:contentTypeDescription="新しいドキュメントを作成します。" ma:contentTypeScope="" ma:versionID="0159661c63ce9615cbcd6b16f7d25e31">
  <xsd:schema xmlns:xsd="http://www.w3.org/2001/XMLSchema" xmlns:xs="http://www.w3.org/2001/XMLSchema" xmlns:p="http://schemas.microsoft.com/office/2006/metadata/properties" xmlns:ns3="5a0e99c9-1fce-4171-961b-a0d116a432d6" xmlns:ns4="e577983b-3559-4226-a562-3737c7d932ac" targetNamespace="http://schemas.microsoft.com/office/2006/metadata/properties" ma:root="true" ma:fieldsID="3456bd1f46fafc0cbfaf66266a673928" ns3:_="" ns4:_="">
    <xsd:import namespace="5a0e99c9-1fce-4171-961b-a0d116a432d6"/>
    <xsd:import namespace="e577983b-3559-4226-a562-3737c7d932ac"/>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4:SharedWithUsers" minOccurs="0"/>
                <xsd:element ref="ns4:SharedWithDetails" minOccurs="0"/>
                <xsd:element ref="ns4:SharingHintHash" minOccurs="0"/>
                <xsd:element ref="ns3:_activity"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0e99c9-1fce-4171-961b-a0d116a432d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577983b-3559-4226-a562-3737c7d932ac" elementFormDefault="qualified">
    <xsd:import namespace="http://schemas.microsoft.com/office/2006/documentManagement/types"/>
    <xsd:import namespace="http://schemas.microsoft.com/office/infopath/2007/PartnerControls"/>
    <xsd:element name="SharedWithUsers" ma:index="16"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共有相手の詳細情報" ma:internalName="SharedWithDetails" ma:readOnly="true">
      <xsd:simpleType>
        <xsd:restriction base="dms:Note">
          <xsd:maxLength value="255"/>
        </xsd:restriction>
      </xsd:simpleType>
    </xsd:element>
    <xsd:element name="SharingHintHash" ma:index="18"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C93B639-DD47-459C-B7EE-C13EBC6C92B8}">
  <ds:schemaRefs>
    <ds:schemaRef ds:uri="http://schemas.microsoft.com/sharepoint/v3/contenttype/forms"/>
  </ds:schemaRefs>
</ds:datastoreItem>
</file>

<file path=customXml/itemProps2.xml><?xml version="1.0" encoding="utf-8"?>
<ds:datastoreItem xmlns:ds="http://schemas.openxmlformats.org/officeDocument/2006/customXml" ds:itemID="{35ACAC75-E388-45EB-AB4E-08D9490A6524}">
  <ds:schemaRefs>
    <ds:schemaRef ds:uri="5a0e99c9-1fce-4171-961b-a0d116a432d6"/>
    <ds:schemaRef ds:uri="e577983b-3559-4226-a562-3737c7d932ac"/>
    <ds:schemaRef ds:uri="http://schemas.openxmlformats.org/package/2006/metadata/core-properties"/>
    <ds:schemaRef ds:uri="http://purl.org/dc/elements/1.1/"/>
    <ds:schemaRef ds:uri="http://schemas.microsoft.com/office/2006/documentManagement/types"/>
    <ds:schemaRef ds:uri="http://schemas.microsoft.com/office/infopath/2007/PartnerControls"/>
    <ds:schemaRef ds:uri="http://schemas.microsoft.com/office/2006/metadata/properties"/>
    <ds:schemaRef ds:uri="http://purl.org/dc/dcmitype/"/>
    <ds:schemaRef ds:uri="http://purl.org/dc/terms/"/>
    <ds:schemaRef ds:uri="http://www.w3.org/XML/1998/namespace"/>
  </ds:schemaRefs>
</ds:datastoreItem>
</file>

<file path=customXml/itemProps3.xml><?xml version="1.0" encoding="utf-8"?>
<ds:datastoreItem xmlns:ds="http://schemas.openxmlformats.org/officeDocument/2006/customXml" ds:itemID="{2D29051B-DA4C-43D3-A833-D512A858CBF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a0e99c9-1fce-4171-961b-a0d116a432d6"/>
    <ds:schemaRef ds:uri="e577983b-3559-4226-a562-3737c7d932a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3055</TotalTime>
  <Words>521</Words>
  <Application>Microsoft Office PowerPoint</Application>
  <PresentationFormat>A4 210 x 297 mm</PresentationFormat>
  <Paragraphs>27</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ＭＳ Ｐ明朝</vt:lpstr>
      <vt:lpstr>ヒラギノ角ゴ Pro W6</vt:lpstr>
      <vt:lpstr>Arial</vt:lpstr>
      <vt:lpstr>Calibri</vt:lpstr>
      <vt:lpstr>ホワイト</vt:lpstr>
      <vt:lpstr>PowerPoint プレゼンテーション</vt:lpstr>
    </vt:vector>
  </TitlesOfParts>
  <Company>大学生協東京事業連合</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福岡 和宏</dc:creator>
  <cp:lastModifiedBy>坂本 晋一</cp:lastModifiedBy>
  <cp:revision>361</cp:revision>
  <cp:lastPrinted>2017-12-20T10:20:52Z</cp:lastPrinted>
  <dcterms:created xsi:type="dcterms:W3CDTF">2014-05-01T03:32:24Z</dcterms:created>
  <dcterms:modified xsi:type="dcterms:W3CDTF">2024-06-11T04:25:10Z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0x01010027960639A4BC2D42B1B19A745E4335BA</vt:lpwstr>
  </property>
</Properties>
</file>